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B674-5764-AA45-B8FC-C76CE5B9951D}" v="7" dt="2023-11-24T21:53:15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>
        <p:scale>
          <a:sx n="99" d="100"/>
          <a:sy n="99" d="100"/>
        </p:scale>
        <p:origin x="10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EF679-B7DA-4AF5-8EF6-2803D419E66F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5341F9-F3C3-4C14-8EA1-7EB6F9430749}">
      <dgm:prSet/>
      <dgm:spPr/>
      <dgm:t>
        <a:bodyPr/>
        <a:lstStyle/>
        <a:p>
          <a:r>
            <a:rPr lang="en-US"/>
            <a:t>Collect</a:t>
          </a:r>
        </a:p>
      </dgm:t>
    </dgm:pt>
    <dgm:pt modelId="{A43FCBEC-C038-4C8B-BBB2-D8A0B9119154}" type="parTrans" cxnId="{B383FCD8-CA01-4F1C-98CF-CF52411F4321}">
      <dgm:prSet/>
      <dgm:spPr/>
      <dgm:t>
        <a:bodyPr/>
        <a:lstStyle/>
        <a:p>
          <a:endParaRPr lang="en-US"/>
        </a:p>
      </dgm:t>
    </dgm:pt>
    <dgm:pt modelId="{C3235A68-9BBC-4643-BE1E-8CDD73DD8EB0}" type="sibTrans" cxnId="{B383FCD8-CA01-4F1C-98CF-CF52411F4321}">
      <dgm:prSet/>
      <dgm:spPr/>
      <dgm:t>
        <a:bodyPr/>
        <a:lstStyle/>
        <a:p>
          <a:endParaRPr lang="en-US"/>
        </a:p>
      </dgm:t>
    </dgm:pt>
    <dgm:pt modelId="{557CEC16-D82F-46CF-9C30-5FEAE42DFDFF}">
      <dgm:prSet/>
      <dgm:spPr/>
      <dgm:t>
        <a:bodyPr/>
        <a:lstStyle/>
        <a:p>
          <a:r>
            <a:rPr lang="en-US"/>
            <a:t>- Collect data on a wide range of characteristic measures of sperm quality, representing a greater number of taxonomic groups.</a:t>
          </a:r>
        </a:p>
      </dgm:t>
    </dgm:pt>
    <dgm:pt modelId="{43A6EA52-9E76-45CA-AEA3-FC2E42B0396B}" type="parTrans" cxnId="{CB594C01-0B37-4749-89DE-098B743913B0}">
      <dgm:prSet/>
      <dgm:spPr/>
      <dgm:t>
        <a:bodyPr/>
        <a:lstStyle/>
        <a:p>
          <a:endParaRPr lang="en-US"/>
        </a:p>
      </dgm:t>
    </dgm:pt>
    <dgm:pt modelId="{1C730147-80DA-4E0F-9D3C-059968EC3FBD}" type="sibTrans" cxnId="{CB594C01-0B37-4749-89DE-098B743913B0}">
      <dgm:prSet/>
      <dgm:spPr/>
      <dgm:t>
        <a:bodyPr/>
        <a:lstStyle/>
        <a:p>
          <a:endParaRPr lang="en-US"/>
        </a:p>
      </dgm:t>
    </dgm:pt>
    <dgm:pt modelId="{948B513C-D30D-4968-9D96-F4AD874A70CD}">
      <dgm:prSet/>
      <dgm:spPr/>
      <dgm:t>
        <a:bodyPr/>
        <a:lstStyle/>
        <a:p>
          <a:r>
            <a:rPr lang="en-US"/>
            <a:t>Assess</a:t>
          </a:r>
        </a:p>
      </dgm:t>
    </dgm:pt>
    <dgm:pt modelId="{F60C8856-2384-4605-87CC-7591DC70AF37}" type="parTrans" cxnId="{53625478-6A8A-4ED1-B559-9168B64B9974}">
      <dgm:prSet/>
      <dgm:spPr/>
      <dgm:t>
        <a:bodyPr/>
        <a:lstStyle/>
        <a:p>
          <a:endParaRPr lang="en-US"/>
        </a:p>
      </dgm:t>
    </dgm:pt>
    <dgm:pt modelId="{6F8457DD-BF51-45F8-A98D-303438B3C679}" type="sibTrans" cxnId="{53625478-6A8A-4ED1-B559-9168B64B9974}">
      <dgm:prSet/>
      <dgm:spPr/>
      <dgm:t>
        <a:bodyPr/>
        <a:lstStyle/>
        <a:p>
          <a:endParaRPr lang="en-US"/>
        </a:p>
      </dgm:t>
    </dgm:pt>
    <dgm:pt modelId="{0252C265-78A7-4BC9-A1CB-98037C124C50}">
      <dgm:prSet/>
      <dgm:spPr/>
      <dgm:t>
        <a:bodyPr/>
        <a:lstStyle/>
        <a:p>
          <a:r>
            <a:rPr lang="en-US"/>
            <a:t>- Assess whether there is a correlation between certain sperm quality-traits and time (i.e. the year the sample was collected).</a:t>
          </a:r>
        </a:p>
      </dgm:t>
    </dgm:pt>
    <dgm:pt modelId="{D55EF11C-129C-43EE-80A8-6ED987AD689C}" type="parTrans" cxnId="{3FA842C3-2909-4A96-B2F2-AE96DD0998BA}">
      <dgm:prSet/>
      <dgm:spPr/>
      <dgm:t>
        <a:bodyPr/>
        <a:lstStyle/>
        <a:p>
          <a:endParaRPr lang="en-US"/>
        </a:p>
      </dgm:t>
    </dgm:pt>
    <dgm:pt modelId="{41F1D4E8-0752-4E06-BEA6-1C638C2484C1}" type="sibTrans" cxnId="{3FA842C3-2909-4A96-B2F2-AE96DD0998BA}">
      <dgm:prSet/>
      <dgm:spPr/>
      <dgm:t>
        <a:bodyPr/>
        <a:lstStyle/>
        <a:p>
          <a:endParaRPr lang="en-US"/>
        </a:p>
      </dgm:t>
    </dgm:pt>
    <dgm:pt modelId="{4ADA719A-16F0-437B-BFDE-F0E9625A800B}">
      <dgm:prSet/>
      <dgm:spPr/>
      <dgm:t>
        <a:bodyPr/>
        <a:lstStyle/>
        <a:p>
          <a:r>
            <a:rPr lang="en-US"/>
            <a:t>Identify</a:t>
          </a:r>
        </a:p>
      </dgm:t>
    </dgm:pt>
    <dgm:pt modelId="{BF270C6A-F917-4B48-BE9D-ECBB466456F4}" type="parTrans" cxnId="{F0564FE0-3F32-4A08-B25A-483FC41AF965}">
      <dgm:prSet/>
      <dgm:spPr/>
      <dgm:t>
        <a:bodyPr/>
        <a:lstStyle/>
        <a:p>
          <a:endParaRPr lang="en-US"/>
        </a:p>
      </dgm:t>
    </dgm:pt>
    <dgm:pt modelId="{B73E8AE4-3D01-4D16-B9B5-983BB9663B8D}" type="sibTrans" cxnId="{F0564FE0-3F32-4A08-B25A-483FC41AF965}">
      <dgm:prSet/>
      <dgm:spPr/>
      <dgm:t>
        <a:bodyPr/>
        <a:lstStyle/>
        <a:p>
          <a:endParaRPr lang="en-US"/>
        </a:p>
      </dgm:t>
    </dgm:pt>
    <dgm:pt modelId="{2A891F04-989B-49A7-87DD-46FC72046C64}">
      <dgm:prSet/>
      <dgm:spPr/>
      <dgm:t>
        <a:bodyPr/>
        <a:lstStyle/>
        <a:p>
          <a:r>
            <a:rPr lang="en-US"/>
            <a:t>-Identify certain groups of animals that may be more targeted by these changes in sperm quality over time, as well as those that may be less vulnerable.</a:t>
          </a:r>
        </a:p>
      </dgm:t>
    </dgm:pt>
    <dgm:pt modelId="{D5AD899C-D25F-434E-ACD7-94B6DCFA01CB}" type="parTrans" cxnId="{7B5B86C9-53EA-4606-9626-31939E401CFE}">
      <dgm:prSet/>
      <dgm:spPr/>
      <dgm:t>
        <a:bodyPr/>
        <a:lstStyle/>
        <a:p>
          <a:endParaRPr lang="en-US"/>
        </a:p>
      </dgm:t>
    </dgm:pt>
    <dgm:pt modelId="{D6A62498-040F-42B4-8270-E1A6DEB45715}" type="sibTrans" cxnId="{7B5B86C9-53EA-4606-9626-31939E401CFE}">
      <dgm:prSet/>
      <dgm:spPr/>
      <dgm:t>
        <a:bodyPr/>
        <a:lstStyle/>
        <a:p>
          <a:endParaRPr lang="en-US"/>
        </a:p>
      </dgm:t>
    </dgm:pt>
    <dgm:pt modelId="{5E283B06-3215-4BA8-BAD7-C73054502E37}">
      <dgm:prSet/>
      <dgm:spPr/>
      <dgm:t>
        <a:bodyPr/>
        <a:lstStyle/>
        <a:p>
          <a:r>
            <a:rPr lang="en-US"/>
            <a:t>Project</a:t>
          </a:r>
        </a:p>
      </dgm:t>
    </dgm:pt>
    <dgm:pt modelId="{BE3DF995-712A-49CE-B44E-041F6BA3B3E0}" type="parTrans" cxnId="{00938145-C9F9-494D-8727-DCECF1523270}">
      <dgm:prSet/>
      <dgm:spPr/>
      <dgm:t>
        <a:bodyPr/>
        <a:lstStyle/>
        <a:p>
          <a:endParaRPr lang="en-US"/>
        </a:p>
      </dgm:t>
    </dgm:pt>
    <dgm:pt modelId="{9ABFCC9B-8BE4-4004-A2FD-F78D557AF1A5}" type="sibTrans" cxnId="{00938145-C9F9-494D-8727-DCECF1523270}">
      <dgm:prSet/>
      <dgm:spPr/>
      <dgm:t>
        <a:bodyPr/>
        <a:lstStyle/>
        <a:p>
          <a:endParaRPr lang="en-US"/>
        </a:p>
      </dgm:t>
    </dgm:pt>
    <dgm:pt modelId="{865666BB-6D21-4E6E-A6BD-C60BD8F3569F}">
      <dgm:prSet/>
      <dgm:spPr/>
      <dgm:t>
        <a:bodyPr/>
        <a:lstStyle/>
        <a:p>
          <a:r>
            <a:rPr lang="en-US"/>
            <a:t>-Project trends into the future for conservation-related discussions.</a:t>
          </a:r>
        </a:p>
      </dgm:t>
    </dgm:pt>
    <dgm:pt modelId="{D6FFD95D-B031-474C-A686-10CE49557EC2}" type="parTrans" cxnId="{C8EFCB1B-6335-4076-BDE6-6BE17ACAE98B}">
      <dgm:prSet/>
      <dgm:spPr/>
      <dgm:t>
        <a:bodyPr/>
        <a:lstStyle/>
        <a:p>
          <a:endParaRPr lang="en-US"/>
        </a:p>
      </dgm:t>
    </dgm:pt>
    <dgm:pt modelId="{F9643ABC-417F-4516-A477-DB8063FBDE6C}" type="sibTrans" cxnId="{C8EFCB1B-6335-4076-BDE6-6BE17ACAE98B}">
      <dgm:prSet/>
      <dgm:spPr/>
      <dgm:t>
        <a:bodyPr/>
        <a:lstStyle/>
        <a:p>
          <a:endParaRPr lang="en-US"/>
        </a:p>
      </dgm:t>
    </dgm:pt>
    <dgm:pt modelId="{30407ECA-61F8-DB42-AA75-49C0F18BA473}" type="pres">
      <dgm:prSet presAssocID="{57DEF679-B7DA-4AF5-8EF6-2803D419E66F}" presName="Name0" presStyleCnt="0">
        <dgm:presLayoutVars>
          <dgm:dir/>
          <dgm:animLvl val="lvl"/>
          <dgm:resizeHandles val="exact"/>
        </dgm:presLayoutVars>
      </dgm:prSet>
      <dgm:spPr/>
    </dgm:pt>
    <dgm:pt modelId="{E4B003CB-AF96-ED47-A715-68909DA034C3}" type="pres">
      <dgm:prSet presAssocID="{575341F9-F3C3-4C14-8EA1-7EB6F9430749}" presName="composite" presStyleCnt="0"/>
      <dgm:spPr/>
    </dgm:pt>
    <dgm:pt modelId="{7AC52849-B411-F742-814C-55D754666841}" type="pres">
      <dgm:prSet presAssocID="{575341F9-F3C3-4C14-8EA1-7EB6F9430749}" presName="parTx" presStyleLbl="alignNode1" presStyleIdx="0" presStyleCnt="4">
        <dgm:presLayoutVars>
          <dgm:chMax val="0"/>
          <dgm:chPref val="0"/>
        </dgm:presLayoutVars>
      </dgm:prSet>
      <dgm:spPr/>
    </dgm:pt>
    <dgm:pt modelId="{D33045DC-390A-1F4C-A9CC-D845A7CF3386}" type="pres">
      <dgm:prSet presAssocID="{575341F9-F3C3-4C14-8EA1-7EB6F9430749}" presName="desTx" presStyleLbl="alignAccFollowNode1" presStyleIdx="0" presStyleCnt="4">
        <dgm:presLayoutVars/>
      </dgm:prSet>
      <dgm:spPr/>
    </dgm:pt>
    <dgm:pt modelId="{2056E768-848D-3F44-A3F6-C179BB3FA454}" type="pres">
      <dgm:prSet presAssocID="{C3235A68-9BBC-4643-BE1E-8CDD73DD8EB0}" presName="space" presStyleCnt="0"/>
      <dgm:spPr/>
    </dgm:pt>
    <dgm:pt modelId="{9DF6811A-AFD7-C64F-94D1-E62E08FE710B}" type="pres">
      <dgm:prSet presAssocID="{948B513C-D30D-4968-9D96-F4AD874A70CD}" presName="composite" presStyleCnt="0"/>
      <dgm:spPr/>
    </dgm:pt>
    <dgm:pt modelId="{B8DA70F4-EF7C-7D40-9814-1D7577FF32E9}" type="pres">
      <dgm:prSet presAssocID="{948B513C-D30D-4968-9D96-F4AD874A70CD}" presName="parTx" presStyleLbl="alignNode1" presStyleIdx="1" presStyleCnt="4">
        <dgm:presLayoutVars>
          <dgm:chMax val="0"/>
          <dgm:chPref val="0"/>
        </dgm:presLayoutVars>
      </dgm:prSet>
      <dgm:spPr/>
    </dgm:pt>
    <dgm:pt modelId="{E79288CE-377A-2A4E-99D9-042DB61174D4}" type="pres">
      <dgm:prSet presAssocID="{948B513C-D30D-4968-9D96-F4AD874A70CD}" presName="desTx" presStyleLbl="alignAccFollowNode1" presStyleIdx="1" presStyleCnt="4">
        <dgm:presLayoutVars/>
      </dgm:prSet>
      <dgm:spPr/>
    </dgm:pt>
    <dgm:pt modelId="{F304DBCE-4384-F640-9185-8E2BBBACA1CA}" type="pres">
      <dgm:prSet presAssocID="{6F8457DD-BF51-45F8-A98D-303438B3C679}" presName="space" presStyleCnt="0"/>
      <dgm:spPr/>
    </dgm:pt>
    <dgm:pt modelId="{7A5B0526-B99C-A54E-B086-367093A1AC1D}" type="pres">
      <dgm:prSet presAssocID="{4ADA719A-16F0-437B-BFDE-F0E9625A800B}" presName="composite" presStyleCnt="0"/>
      <dgm:spPr/>
    </dgm:pt>
    <dgm:pt modelId="{A8676485-E54E-B34C-8CA7-B7E72ECB73C8}" type="pres">
      <dgm:prSet presAssocID="{4ADA719A-16F0-437B-BFDE-F0E9625A800B}" presName="parTx" presStyleLbl="alignNode1" presStyleIdx="2" presStyleCnt="4">
        <dgm:presLayoutVars>
          <dgm:chMax val="0"/>
          <dgm:chPref val="0"/>
        </dgm:presLayoutVars>
      </dgm:prSet>
      <dgm:spPr/>
    </dgm:pt>
    <dgm:pt modelId="{C9D089C1-8E0F-8C40-8A6E-508AD0649788}" type="pres">
      <dgm:prSet presAssocID="{4ADA719A-16F0-437B-BFDE-F0E9625A800B}" presName="desTx" presStyleLbl="alignAccFollowNode1" presStyleIdx="2" presStyleCnt="4">
        <dgm:presLayoutVars/>
      </dgm:prSet>
      <dgm:spPr/>
    </dgm:pt>
    <dgm:pt modelId="{49E52191-9690-9E42-9922-71BB52D46674}" type="pres">
      <dgm:prSet presAssocID="{B73E8AE4-3D01-4D16-B9B5-983BB9663B8D}" presName="space" presStyleCnt="0"/>
      <dgm:spPr/>
    </dgm:pt>
    <dgm:pt modelId="{A9994A0C-57F6-DE43-8AA0-5C02833AB00A}" type="pres">
      <dgm:prSet presAssocID="{5E283B06-3215-4BA8-BAD7-C73054502E37}" presName="composite" presStyleCnt="0"/>
      <dgm:spPr/>
    </dgm:pt>
    <dgm:pt modelId="{278813AC-CB09-ED43-93CB-7B54F8E408EF}" type="pres">
      <dgm:prSet presAssocID="{5E283B06-3215-4BA8-BAD7-C73054502E37}" presName="parTx" presStyleLbl="alignNode1" presStyleIdx="3" presStyleCnt="4">
        <dgm:presLayoutVars>
          <dgm:chMax val="0"/>
          <dgm:chPref val="0"/>
        </dgm:presLayoutVars>
      </dgm:prSet>
      <dgm:spPr/>
    </dgm:pt>
    <dgm:pt modelId="{83AE3802-56C1-F547-B09F-AC4EA2C16AE4}" type="pres">
      <dgm:prSet presAssocID="{5E283B06-3215-4BA8-BAD7-C73054502E37}" presName="desTx" presStyleLbl="alignAccFollowNode1" presStyleIdx="3" presStyleCnt="4">
        <dgm:presLayoutVars/>
      </dgm:prSet>
      <dgm:spPr/>
    </dgm:pt>
  </dgm:ptLst>
  <dgm:cxnLst>
    <dgm:cxn modelId="{CB594C01-0B37-4749-89DE-098B743913B0}" srcId="{575341F9-F3C3-4C14-8EA1-7EB6F9430749}" destId="{557CEC16-D82F-46CF-9C30-5FEAE42DFDFF}" srcOrd="0" destOrd="0" parTransId="{43A6EA52-9E76-45CA-AEA3-FC2E42B0396B}" sibTransId="{1C730147-80DA-4E0F-9D3C-059968EC3FBD}"/>
    <dgm:cxn modelId="{C654F011-A22E-4D4F-8FE3-17DA541C80F1}" type="presOf" srcId="{948B513C-D30D-4968-9D96-F4AD874A70CD}" destId="{B8DA70F4-EF7C-7D40-9814-1D7577FF32E9}" srcOrd="0" destOrd="0" presId="urn:microsoft.com/office/officeart/2016/7/layout/HorizontalActionList"/>
    <dgm:cxn modelId="{C8EFCB1B-6335-4076-BDE6-6BE17ACAE98B}" srcId="{5E283B06-3215-4BA8-BAD7-C73054502E37}" destId="{865666BB-6D21-4E6E-A6BD-C60BD8F3569F}" srcOrd="0" destOrd="0" parTransId="{D6FFD95D-B031-474C-A686-10CE49557EC2}" sibTransId="{F9643ABC-417F-4516-A477-DB8063FBDE6C}"/>
    <dgm:cxn modelId="{56211224-E033-9C43-95A9-8099E95B5FFD}" type="presOf" srcId="{557CEC16-D82F-46CF-9C30-5FEAE42DFDFF}" destId="{D33045DC-390A-1F4C-A9CC-D845A7CF3386}" srcOrd="0" destOrd="0" presId="urn:microsoft.com/office/officeart/2016/7/layout/HorizontalActionList"/>
    <dgm:cxn modelId="{D0711C2E-A63F-3349-AC73-7BE3A80556E3}" type="presOf" srcId="{4ADA719A-16F0-437B-BFDE-F0E9625A800B}" destId="{A8676485-E54E-B34C-8CA7-B7E72ECB73C8}" srcOrd="0" destOrd="0" presId="urn:microsoft.com/office/officeart/2016/7/layout/HorizontalActionList"/>
    <dgm:cxn modelId="{80E5DB30-B548-A243-9706-6F3E40C4EAE7}" type="presOf" srcId="{5E283B06-3215-4BA8-BAD7-C73054502E37}" destId="{278813AC-CB09-ED43-93CB-7B54F8E408EF}" srcOrd="0" destOrd="0" presId="urn:microsoft.com/office/officeart/2016/7/layout/HorizontalActionList"/>
    <dgm:cxn modelId="{00938145-C9F9-494D-8727-DCECF1523270}" srcId="{57DEF679-B7DA-4AF5-8EF6-2803D419E66F}" destId="{5E283B06-3215-4BA8-BAD7-C73054502E37}" srcOrd="3" destOrd="0" parTransId="{BE3DF995-712A-49CE-B44E-041F6BA3B3E0}" sibTransId="{9ABFCC9B-8BE4-4004-A2FD-F78D557AF1A5}"/>
    <dgm:cxn modelId="{DBB6DD53-E31B-C746-851E-7CB4F9E2DA20}" type="presOf" srcId="{865666BB-6D21-4E6E-A6BD-C60BD8F3569F}" destId="{83AE3802-56C1-F547-B09F-AC4EA2C16AE4}" srcOrd="0" destOrd="0" presId="urn:microsoft.com/office/officeart/2016/7/layout/HorizontalActionList"/>
    <dgm:cxn modelId="{39C9D966-A920-004C-8724-6BDD29C42560}" type="presOf" srcId="{0252C265-78A7-4BC9-A1CB-98037C124C50}" destId="{E79288CE-377A-2A4E-99D9-042DB61174D4}" srcOrd="0" destOrd="0" presId="urn:microsoft.com/office/officeart/2016/7/layout/HorizontalActionList"/>
    <dgm:cxn modelId="{53625478-6A8A-4ED1-B559-9168B64B9974}" srcId="{57DEF679-B7DA-4AF5-8EF6-2803D419E66F}" destId="{948B513C-D30D-4968-9D96-F4AD874A70CD}" srcOrd="1" destOrd="0" parTransId="{F60C8856-2384-4605-87CC-7591DC70AF37}" sibTransId="{6F8457DD-BF51-45F8-A98D-303438B3C679}"/>
    <dgm:cxn modelId="{0DDE127A-BCE7-684E-B60A-2C83CE1A4B35}" type="presOf" srcId="{57DEF679-B7DA-4AF5-8EF6-2803D419E66F}" destId="{30407ECA-61F8-DB42-AA75-49C0F18BA473}" srcOrd="0" destOrd="0" presId="urn:microsoft.com/office/officeart/2016/7/layout/HorizontalActionList"/>
    <dgm:cxn modelId="{8BA554A0-0323-764A-8D4D-0EBC1FBAD03F}" type="presOf" srcId="{2A891F04-989B-49A7-87DD-46FC72046C64}" destId="{C9D089C1-8E0F-8C40-8A6E-508AD0649788}" srcOrd="0" destOrd="0" presId="urn:microsoft.com/office/officeart/2016/7/layout/HorizontalActionList"/>
    <dgm:cxn modelId="{3FA842C3-2909-4A96-B2F2-AE96DD0998BA}" srcId="{948B513C-D30D-4968-9D96-F4AD874A70CD}" destId="{0252C265-78A7-4BC9-A1CB-98037C124C50}" srcOrd="0" destOrd="0" parTransId="{D55EF11C-129C-43EE-80A8-6ED987AD689C}" sibTransId="{41F1D4E8-0752-4E06-BEA6-1C638C2484C1}"/>
    <dgm:cxn modelId="{3AE4ADC7-D099-E140-BA89-5C31CF2F77EA}" type="presOf" srcId="{575341F9-F3C3-4C14-8EA1-7EB6F9430749}" destId="{7AC52849-B411-F742-814C-55D754666841}" srcOrd="0" destOrd="0" presId="urn:microsoft.com/office/officeart/2016/7/layout/HorizontalActionList"/>
    <dgm:cxn modelId="{7B5B86C9-53EA-4606-9626-31939E401CFE}" srcId="{4ADA719A-16F0-437B-BFDE-F0E9625A800B}" destId="{2A891F04-989B-49A7-87DD-46FC72046C64}" srcOrd="0" destOrd="0" parTransId="{D5AD899C-D25F-434E-ACD7-94B6DCFA01CB}" sibTransId="{D6A62498-040F-42B4-8270-E1A6DEB45715}"/>
    <dgm:cxn modelId="{B383FCD8-CA01-4F1C-98CF-CF52411F4321}" srcId="{57DEF679-B7DA-4AF5-8EF6-2803D419E66F}" destId="{575341F9-F3C3-4C14-8EA1-7EB6F9430749}" srcOrd="0" destOrd="0" parTransId="{A43FCBEC-C038-4C8B-BBB2-D8A0B9119154}" sibTransId="{C3235A68-9BBC-4643-BE1E-8CDD73DD8EB0}"/>
    <dgm:cxn modelId="{F0564FE0-3F32-4A08-B25A-483FC41AF965}" srcId="{57DEF679-B7DA-4AF5-8EF6-2803D419E66F}" destId="{4ADA719A-16F0-437B-BFDE-F0E9625A800B}" srcOrd="2" destOrd="0" parTransId="{BF270C6A-F917-4B48-BE9D-ECBB466456F4}" sibTransId="{B73E8AE4-3D01-4D16-B9B5-983BB9663B8D}"/>
    <dgm:cxn modelId="{AC3E22C2-7B73-994C-AA9F-937AB468D477}" type="presParOf" srcId="{30407ECA-61F8-DB42-AA75-49C0F18BA473}" destId="{E4B003CB-AF96-ED47-A715-68909DA034C3}" srcOrd="0" destOrd="0" presId="urn:microsoft.com/office/officeart/2016/7/layout/HorizontalActionList"/>
    <dgm:cxn modelId="{97859F13-E3F6-9E4D-BA83-CA9B9A031BC6}" type="presParOf" srcId="{E4B003CB-AF96-ED47-A715-68909DA034C3}" destId="{7AC52849-B411-F742-814C-55D754666841}" srcOrd="0" destOrd="0" presId="urn:microsoft.com/office/officeart/2016/7/layout/HorizontalActionList"/>
    <dgm:cxn modelId="{AC9D67CB-6B49-074F-8C3B-916971578B9B}" type="presParOf" srcId="{E4B003CB-AF96-ED47-A715-68909DA034C3}" destId="{D33045DC-390A-1F4C-A9CC-D845A7CF3386}" srcOrd="1" destOrd="0" presId="urn:microsoft.com/office/officeart/2016/7/layout/HorizontalActionList"/>
    <dgm:cxn modelId="{3D487E37-26B3-8E42-97D3-0DBE6F364559}" type="presParOf" srcId="{30407ECA-61F8-DB42-AA75-49C0F18BA473}" destId="{2056E768-848D-3F44-A3F6-C179BB3FA454}" srcOrd="1" destOrd="0" presId="urn:microsoft.com/office/officeart/2016/7/layout/HorizontalActionList"/>
    <dgm:cxn modelId="{C6A0E975-9131-9840-BC0E-EF580D4EA81A}" type="presParOf" srcId="{30407ECA-61F8-DB42-AA75-49C0F18BA473}" destId="{9DF6811A-AFD7-C64F-94D1-E62E08FE710B}" srcOrd="2" destOrd="0" presId="urn:microsoft.com/office/officeart/2016/7/layout/HorizontalActionList"/>
    <dgm:cxn modelId="{8C50A812-42AA-6E42-8379-19ABE4D80FE2}" type="presParOf" srcId="{9DF6811A-AFD7-C64F-94D1-E62E08FE710B}" destId="{B8DA70F4-EF7C-7D40-9814-1D7577FF32E9}" srcOrd="0" destOrd="0" presId="urn:microsoft.com/office/officeart/2016/7/layout/HorizontalActionList"/>
    <dgm:cxn modelId="{88E840A4-5CA5-6749-B018-75F924E9D486}" type="presParOf" srcId="{9DF6811A-AFD7-C64F-94D1-E62E08FE710B}" destId="{E79288CE-377A-2A4E-99D9-042DB61174D4}" srcOrd="1" destOrd="0" presId="urn:microsoft.com/office/officeart/2016/7/layout/HorizontalActionList"/>
    <dgm:cxn modelId="{06B9E11B-D2AF-0E47-B17B-768F306C1EE6}" type="presParOf" srcId="{30407ECA-61F8-DB42-AA75-49C0F18BA473}" destId="{F304DBCE-4384-F640-9185-8E2BBBACA1CA}" srcOrd="3" destOrd="0" presId="urn:microsoft.com/office/officeart/2016/7/layout/HorizontalActionList"/>
    <dgm:cxn modelId="{26F898ED-6571-634C-857D-FFF4BE162EDA}" type="presParOf" srcId="{30407ECA-61F8-DB42-AA75-49C0F18BA473}" destId="{7A5B0526-B99C-A54E-B086-367093A1AC1D}" srcOrd="4" destOrd="0" presId="urn:microsoft.com/office/officeart/2016/7/layout/HorizontalActionList"/>
    <dgm:cxn modelId="{BD8FDC96-9B02-BB47-8166-E397B0A31AF6}" type="presParOf" srcId="{7A5B0526-B99C-A54E-B086-367093A1AC1D}" destId="{A8676485-E54E-B34C-8CA7-B7E72ECB73C8}" srcOrd="0" destOrd="0" presId="urn:microsoft.com/office/officeart/2016/7/layout/HorizontalActionList"/>
    <dgm:cxn modelId="{7C6B8382-AFD5-3B43-8B10-25B606263825}" type="presParOf" srcId="{7A5B0526-B99C-A54E-B086-367093A1AC1D}" destId="{C9D089C1-8E0F-8C40-8A6E-508AD0649788}" srcOrd="1" destOrd="0" presId="urn:microsoft.com/office/officeart/2016/7/layout/HorizontalActionList"/>
    <dgm:cxn modelId="{4369D755-B906-7148-877D-9C0836FEE62E}" type="presParOf" srcId="{30407ECA-61F8-DB42-AA75-49C0F18BA473}" destId="{49E52191-9690-9E42-9922-71BB52D46674}" srcOrd="5" destOrd="0" presId="urn:microsoft.com/office/officeart/2016/7/layout/HorizontalActionList"/>
    <dgm:cxn modelId="{341ABC46-BBCF-664B-BD0F-EFCF1C1F3F5E}" type="presParOf" srcId="{30407ECA-61F8-DB42-AA75-49C0F18BA473}" destId="{A9994A0C-57F6-DE43-8AA0-5C02833AB00A}" srcOrd="6" destOrd="0" presId="urn:microsoft.com/office/officeart/2016/7/layout/HorizontalActionList"/>
    <dgm:cxn modelId="{F44D33DB-DD07-F040-A3E6-7AB35BEDD0DC}" type="presParOf" srcId="{A9994A0C-57F6-DE43-8AA0-5C02833AB00A}" destId="{278813AC-CB09-ED43-93CB-7B54F8E408EF}" srcOrd="0" destOrd="0" presId="urn:microsoft.com/office/officeart/2016/7/layout/HorizontalActionList"/>
    <dgm:cxn modelId="{C5D7BA8D-537F-1E43-95D6-B74C37A393D2}" type="presParOf" srcId="{A9994A0C-57F6-DE43-8AA0-5C02833AB00A}" destId="{83AE3802-56C1-F547-B09F-AC4EA2C16AE4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52849-B411-F742-814C-55D754666841}">
      <dsp:nvSpPr>
        <dsp:cNvPr id="0" name=""/>
        <dsp:cNvSpPr/>
      </dsp:nvSpPr>
      <dsp:spPr>
        <a:xfrm>
          <a:off x="5996" y="42794"/>
          <a:ext cx="2445921" cy="7337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82" tIns="193282" rIns="193282" bIns="193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Collect</a:t>
          </a:r>
        </a:p>
      </dsp:txBody>
      <dsp:txXfrm>
        <a:off x="5996" y="42794"/>
        <a:ext cx="2445921" cy="733776"/>
      </dsp:txXfrm>
    </dsp:sp>
    <dsp:sp modelId="{D33045DC-390A-1F4C-A9CC-D845A7CF3386}">
      <dsp:nvSpPr>
        <dsp:cNvPr id="0" name=""/>
        <dsp:cNvSpPr/>
      </dsp:nvSpPr>
      <dsp:spPr>
        <a:xfrm>
          <a:off x="5996" y="776570"/>
          <a:ext cx="2445921" cy="27467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03" tIns="241603" rIns="241603" bIns="24160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Collect data on a wide range of characteristic measures of sperm quality, representing a greater number of taxonomic groups.</a:t>
          </a:r>
        </a:p>
      </dsp:txBody>
      <dsp:txXfrm>
        <a:off x="5996" y="776570"/>
        <a:ext cx="2445921" cy="2746795"/>
      </dsp:txXfrm>
    </dsp:sp>
    <dsp:sp modelId="{B8DA70F4-EF7C-7D40-9814-1D7577FF32E9}">
      <dsp:nvSpPr>
        <dsp:cNvPr id="0" name=""/>
        <dsp:cNvSpPr/>
      </dsp:nvSpPr>
      <dsp:spPr>
        <a:xfrm>
          <a:off x="2559811" y="42794"/>
          <a:ext cx="2445921" cy="733776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82" tIns="193282" rIns="193282" bIns="193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Assess</a:t>
          </a:r>
        </a:p>
      </dsp:txBody>
      <dsp:txXfrm>
        <a:off x="2559811" y="42794"/>
        <a:ext cx="2445921" cy="733776"/>
      </dsp:txXfrm>
    </dsp:sp>
    <dsp:sp modelId="{E79288CE-377A-2A4E-99D9-042DB61174D4}">
      <dsp:nvSpPr>
        <dsp:cNvPr id="0" name=""/>
        <dsp:cNvSpPr/>
      </dsp:nvSpPr>
      <dsp:spPr>
        <a:xfrm>
          <a:off x="2559811" y="776570"/>
          <a:ext cx="2445921" cy="2746795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03" tIns="241603" rIns="241603" bIns="24160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Assess whether there is a correlation between certain sperm quality-traits and time (i.e. the year the sample was collected).</a:t>
          </a:r>
        </a:p>
      </dsp:txBody>
      <dsp:txXfrm>
        <a:off x="2559811" y="776570"/>
        <a:ext cx="2445921" cy="2746795"/>
      </dsp:txXfrm>
    </dsp:sp>
    <dsp:sp modelId="{A8676485-E54E-B34C-8CA7-B7E72ECB73C8}">
      <dsp:nvSpPr>
        <dsp:cNvPr id="0" name=""/>
        <dsp:cNvSpPr/>
      </dsp:nvSpPr>
      <dsp:spPr>
        <a:xfrm>
          <a:off x="5113627" y="42794"/>
          <a:ext cx="2445921" cy="733776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82" tIns="193282" rIns="193282" bIns="193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</a:t>
          </a:r>
        </a:p>
      </dsp:txBody>
      <dsp:txXfrm>
        <a:off x="5113627" y="42794"/>
        <a:ext cx="2445921" cy="733776"/>
      </dsp:txXfrm>
    </dsp:sp>
    <dsp:sp modelId="{C9D089C1-8E0F-8C40-8A6E-508AD0649788}">
      <dsp:nvSpPr>
        <dsp:cNvPr id="0" name=""/>
        <dsp:cNvSpPr/>
      </dsp:nvSpPr>
      <dsp:spPr>
        <a:xfrm>
          <a:off x="5113627" y="776570"/>
          <a:ext cx="2445921" cy="2746795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03" tIns="241603" rIns="241603" bIns="24160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-Identify certain groups of animals that may be more targeted by these changes in sperm quality over time, as well as those that may be less vulnerable.</a:t>
          </a:r>
        </a:p>
      </dsp:txBody>
      <dsp:txXfrm>
        <a:off x="5113627" y="776570"/>
        <a:ext cx="2445921" cy="2746795"/>
      </dsp:txXfrm>
    </dsp:sp>
    <dsp:sp modelId="{278813AC-CB09-ED43-93CB-7B54F8E408EF}">
      <dsp:nvSpPr>
        <dsp:cNvPr id="0" name=""/>
        <dsp:cNvSpPr/>
      </dsp:nvSpPr>
      <dsp:spPr>
        <a:xfrm>
          <a:off x="7667442" y="42794"/>
          <a:ext cx="2445921" cy="73377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82" tIns="193282" rIns="193282" bIns="193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</a:t>
          </a:r>
        </a:p>
      </dsp:txBody>
      <dsp:txXfrm>
        <a:off x="7667442" y="42794"/>
        <a:ext cx="2445921" cy="733776"/>
      </dsp:txXfrm>
    </dsp:sp>
    <dsp:sp modelId="{83AE3802-56C1-F547-B09F-AC4EA2C16AE4}">
      <dsp:nvSpPr>
        <dsp:cNvPr id="0" name=""/>
        <dsp:cNvSpPr/>
      </dsp:nvSpPr>
      <dsp:spPr>
        <a:xfrm>
          <a:off x="7667442" y="776570"/>
          <a:ext cx="2445921" cy="274679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03" tIns="241603" rIns="241603" bIns="241603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-Project trends into the future for conservation-related discussions.</a:t>
          </a:r>
        </a:p>
      </dsp:txBody>
      <dsp:txXfrm>
        <a:off x="7667442" y="776570"/>
        <a:ext cx="2445921" cy="2746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9DC2-0C8E-95F1-5DCF-190F8C3C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22899-896C-534C-4039-EA0079295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8AAC9-9E30-B469-0801-E30A6B26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20910-ACB0-2CC3-5436-EAABCF39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0267-A98B-9579-5103-13FD56B7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3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C9D4-93B5-67C2-04C6-2D034828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C59C4-FE9A-C31B-32EB-941487C32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2EF3C-2206-28B0-1772-2201BB96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FE4A7-8663-B5EB-31F6-B1F714B8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17C91-0A77-CF69-5171-C0797066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5D2E5-DCCE-26DA-A5D9-B18C2449C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84E8B-99EC-D091-EF39-E045080D6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9643-B671-14F0-6415-11C39A50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18207-252F-9399-E84B-75B12421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2AE43-CF61-505F-5DA1-F92BB784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7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3BDE-D444-1B3A-B550-A40EA8B8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CC83-49F6-513E-E762-61E3F91D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8FEE-129A-1134-DAF0-72CDEF3F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EBA9A-E62A-176F-5906-2B8B5517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BDEEB-7D51-B564-3344-EF9CEDE1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E6E6-35C1-2002-B10A-CA9CC4A8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D0964-E03D-821D-52CE-F0382F141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99383-A4DA-787E-FE92-997DB86E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9886-6DEA-8AAA-C887-2F946EB8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B8DB1-70E6-6467-826B-A042BF72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3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B76-78BA-71D4-62F4-5659EBE7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71F9-11CC-B50A-4020-B75374B17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C30A9-C6DA-3B15-14BA-3E62C8C14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B6A83-86B5-936F-F983-DBBE0EBD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EBB6A-0FE9-BC51-85A9-DEF152BE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48D6A-404A-E14D-7382-A9B03276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B420-042F-9369-4BF2-C985C287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19294-843E-3BA1-F62F-ACDCECF2E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6E49-AFE0-5104-B33A-C6CA0726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A34B1-D2C4-3814-611B-09B903073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1C8CC-17A5-9DC3-FA22-1B62BE614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CAD3D-61CD-E7FE-AD6B-6D34D47E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7F570-8351-95B6-0420-5F21DAC0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4536C-AC25-9155-B0DC-9F742C65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5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7665-0472-B56A-CF67-63C66F8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15F7D-244A-A780-DEB2-7D6F26E52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D4108-ABED-0404-2DB1-4DAA8F80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1D10D-41F4-B917-7D6C-C9548CEB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2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6CE4C-FEA3-166F-5F70-DE654F5E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45E80-BFC3-0CB3-5119-55FB4508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D661-0AF1-0758-F621-F013545C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3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351C-B943-C4BF-FBA8-67AF4FF7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B5FD0-8A68-3E0C-054F-447FF49B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CA020-3A30-77F3-8CD4-303FCCCAB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A18BB-59E5-24BC-A8F0-918597EF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407D0-D8E4-489E-C560-F0388318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F66F8-6B76-3FAA-E81D-DE18D527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7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08A2-4A40-C137-E627-BAF81818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ED1DA-E7C3-74A8-33FF-73797C14D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3D245-D7A4-5C50-8284-124EBF995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F84D5-C72F-BBBB-384D-D47060F4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5CF45-7C75-DC2D-032F-5218332C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7DE94-74FE-D48E-1AB9-295778FB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7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7D8E6-EE31-9431-E9F2-45223219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47C98-1B50-B183-F294-20401F756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E8E46-4357-8026-919A-2E78BDDDB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2178-DA4D-CA45-9834-12E874096BC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7B64-F732-5C87-A63F-A8CCA21DF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0C3DD-852E-1298-CE32-B3898AD59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9D41A-9509-064C-BF7F-093BD32D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7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2D21-A5FC-E969-C384-34C7A546F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Long-Term Trends in Mammalian Sperm Abnormality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37706-4B39-EDDE-D8E8-F7B5DE408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Nozomu Hirama</a:t>
            </a:r>
          </a:p>
        </p:txBody>
      </p:sp>
    </p:spTree>
    <p:extLst>
      <p:ext uri="{BB962C8B-B14F-4D97-AF65-F5344CB8AC3E}">
        <p14:creationId xmlns:p14="http://schemas.microsoft.com/office/powerpoint/2010/main" val="40925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D59691-C7A1-26E7-4E9B-4FB87DC6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12" y="23089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Plots! (At least what I have)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74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2DFC65-A042-4B74-46A5-2E2855FE2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17923" y="143430"/>
            <a:ext cx="8213923" cy="657113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22AC75-DF4D-196C-0EB7-90A05F0C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39" y="143429"/>
            <a:ext cx="8213922" cy="6571138"/>
          </a:xfrm>
          <a:prstGeom prst="rect">
            <a:avLst/>
          </a:prstGeom>
        </p:spPr>
      </p:pic>
      <p:pic>
        <p:nvPicPr>
          <p:cNvPr id="11" name="Picture 10" descr="A screenshot of a cell phone showing a map of the world&#10;&#10;Description automatically generated">
            <a:extLst>
              <a:ext uri="{FF2B5EF4-FFF2-40B4-BE49-F238E27FC236}">
                <a16:creationId xmlns:a16="http://schemas.microsoft.com/office/drawing/2014/main" id="{E00CDEBC-D3D7-8AE5-1ACD-ED7AA97A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8" y="143429"/>
            <a:ext cx="8213923" cy="6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9D063156-B3DC-6567-3855-63F3BC95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431800"/>
            <a:ext cx="11582400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6E7B1423-606D-0DD0-D528-25C9E976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138073"/>
            <a:ext cx="4921250" cy="4581853"/>
          </a:xfrm>
          <a:prstGeom prst="rect">
            <a:avLst/>
          </a:prstGeom>
        </p:spPr>
      </p:pic>
      <p:pic>
        <p:nvPicPr>
          <p:cNvPr id="7" name="Picture 6" descr="A graph of numbers and colored dots&#10;&#10;Description automatically generated with medium confidence">
            <a:extLst>
              <a:ext uri="{FF2B5EF4-FFF2-40B4-BE49-F238E27FC236}">
                <a16:creationId xmlns:a16="http://schemas.microsoft.com/office/drawing/2014/main" id="{B38E27E2-6194-A647-7162-48D746A4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138073"/>
            <a:ext cx="4921250" cy="45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4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1E1ED-6AE1-B33C-47EC-363DF44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9398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What now?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4599A-3158-4555-12EF-6688C33E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68851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Continue lit-review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Aiming for ~1000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Systematically report and record lit-review process using PRISMA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37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1E1ED-6AE1-B33C-47EC-363DF446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9398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What now?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4599A-3158-4555-12EF-6688C33E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268851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Fix/Improve models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Potentially the need for expanding the dataset first.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Account for phylogenetic autocorrelation if doing overall analysis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Calculate effect sizes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Add predictors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Potentially the need for expanding the dataset first</a:t>
            </a:r>
          </a:p>
          <a:p>
            <a:r>
              <a:rPr lang="en-US" sz="1800" dirty="0">
                <a:solidFill>
                  <a:schemeClr val="tx2"/>
                </a:solidFill>
              </a:rPr>
              <a:t>Use models for predictions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4770F8-51C8-0541-382D-B988A54C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8" y="4940228"/>
            <a:ext cx="7772400" cy="16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3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C6CD4-61FD-D4A4-524F-44300B45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67" y="1900145"/>
            <a:ext cx="4130185" cy="40542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Decline of Reproductive Health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47C4B9-1D83-9187-CA9F-6C86957A4DB9}"/>
              </a:ext>
            </a:extLst>
          </p:cNvPr>
          <p:cNvSpPr txBox="1"/>
          <p:nvPr/>
        </p:nvSpPr>
        <p:spPr>
          <a:xfrm>
            <a:off x="5257800" y="1553134"/>
            <a:ext cx="6128539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A7420B-CE0D-C067-20B0-852B9012FA6D}"/>
              </a:ext>
            </a:extLst>
          </p:cNvPr>
          <p:cNvSpPr txBox="1"/>
          <p:nvPr/>
        </p:nvSpPr>
        <p:spPr>
          <a:xfrm>
            <a:off x="6095847" y="1497853"/>
            <a:ext cx="5822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-There could be a general decline in reproductive ability across mammalian species</a:t>
            </a:r>
          </a:p>
          <a:p>
            <a:endParaRPr lang="en-US" dirty="0"/>
          </a:p>
          <a:p>
            <a:r>
              <a:rPr lang="en-US" dirty="0"/>
              <a:t>-Severe consequences that are usually overlooked</a:t>
            </a:r>
          </a:p>
          <a:p>
            <a:endParaRPr lang="en-US" dirty="0"/>
          </a:p>
          <a:p>
            <a:r>
              <a:rPr lang="en-US" dirty="0"/>
              <a:t>-Conservation applications with more effective protective strategies.</a:t>
            </a:r>
          </a:p>
        </p:txBody>
      </p:sp>
    </p:spTree>
    <p:extLst>
      <p:ext uri="{BB962C8B-B14F-4D97-AF65-F5344CB8AC3E}">
        <p14:creationId xmlns:p14="http://schemas.microsoft.com/office/powerpoint/2010/main" val="29414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CD4-61FD-D4A4-524F-44300B45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3898"/>
            <a:ext cx="5891213" cy="1325563"/>
          </a:xfrm>
        </p:spPr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Sperm Quality and Assessment</a:t>
            </a:r>
            <a:endParaRPr lang="en-US" dirty="0"/>
          </a:p>
        </p:txBody>
      </p:sp>
      <p:pic>
        <p:nvPicPr>
          <p:cNvPr id="1025" name="Picture 1" descr="page84image43468832">
            <a:extLst>
              <a:ext uri="{FF2B5EF4-FFF2-40B4-BE49-F238E27FC236}">
                <a16:creationId xmlns:a16="http://schemas.microsoft.com/office/drawing/2014/main" id="{9406377E-6557-2ECC-D65A-933C08BD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79375"/>
            <a:ext cx="52324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52825-B908-C720-9DC4-F316A553FC2C}"/>
              </a:ext>
            </a:extLst>
          </p:cNvPr>
          <p:cNvSpPr txBox="1"/>
          <p:nvPr/>
        </p:nvSpPr>
        <p:spPr>
          <a:xfrm>
            <a:off x="4762500" y="6404699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Abdelhamid, Mohamed &amp; </a:t>
            </a:r>
            <a:r>
              <a:rPr lang="en-US" sz="1200" dirty="0" err="1"/>
              <a:t>Bujan</a:t>
            </a:r>
            <a:r>
              <a:rPr lang="en-US" sz="1200" dirty="0"/>
              <a:t>, Louis &amp; Hamdi, </a:t>
            </a:r>
            <a:r>
              <a:rPr lang="en-US" sz="1200" dirty="0" err="1"/>
              <a:t>Safouane</a:t>
            </a:r>
            <a:r>
              <a:rPr lang="en-US" sz="1200" dirty="0"/>
              <a:t>. (2019). Effects of exogenous factors on male gametes and genomes: potential consequences of mild temperature increase in testis and epididymis on the quality of the gamete.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7C4B9-1D83-9187-CA9F-6C86957A4DB9}"/>
              </a:ext>
            </a:extLst>
          </p:cNvPr>
          <p:cNvSpPr txBox="1"/>
          <p:nvPr/>
        </p:nvSpPr>
        <p:spPr>
          <a:xfrm>
            <a:off x="508000" y="1976438"/>
            <a:ext cx="523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Many potential indicators of reproductive quality.</a:t>
            </a:r>
          </a:p>
          <a:p>
            <a:endParaRPr lang="en-US" dirty="0"/>
          </a:p>
          <a:p>
            <a:r>
              <a:rPr lang="en-US" dirty="0"/>
              <a:t>- Morphologically abnormal sperm count/proportions is common</a:t>
            </a:r>
          </a:p>
        </p:txBody>
      </p:sp>
    </p:spTree>
    <p:extLst>
      <p:ext uri="{BB962C8B-B14F-4D97-AF65-F5344CB8AC3E}">
        <p14:creationId xmlns:p14="http://schemas.microsoft.com/office/powerpoint/2010/main" val="127588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1C2946-F29D-F6AA-D593-EA110167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85" y="2457836"/>
            <a:ext cx="3476488" cy="2385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Temporal Declines in Equine Sperm Motility</a:t>
            </a:r>
          </a:p>
        </p:txBody>
      </p:sp>
      <p:pic>
        <p:nvPicPr>
          <p:cNvPr id="5" name="Content Placeholder 4" descr="A graph showing the difference between the number of objects in the year of collection&#10;&#10;Description automatically generated">
            <a:extLst>
              <a:ext uri="{FF2B5EF4-FFF2-40B4-BE49-F238E27FC236}">
                <a16:creationId xmlns:a16="http://schemas.microsoft.com/office/drawing/2014/main" id="{136382D9-97B8-FBE5-1BF7-BE708921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410" y="720829"/>
            <a:ext cx="5507803" cy="535633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4CCAA-02D6-C66D-E13B-62ED00885207}"/>
              </a:ext>
            </a:extLst>
          </p:cNvPr>
          <p:cNvSpPr txBox="1"/>
          <p:nvPr/>
        </p:nvSpPr>
        <p:spPr>
          <a:xfrm>
            <a:off x="4762500" y="6404699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dirty="0">
                <a:solidFill>
                  <a:srgbClr val="212121"/>
                </a:solidFill>
                <a:effectLst/>
                <a:latin typeface="system-ui"/>
              </a:rPr>
              <a:t>Harris IT, Maddock C, Farnworth M, Nankervis K, Perrett J, </a:t>
            </a:r>
            <a:r>
              <a:rPr lang="en-CA" sz="1200" b="0" i="0" dirty="0" err="1">
                <a:solidFill>
                  <a:srgbClr val="212121"/>
                </a:solidFill>
                <a:effectLst/>
                <a:latin typeface="system-ui"/>
              </a:rPr>
              <a:t>Pyatt</a:t>
            </a:r>
            <a:r>
              <a:rPr lang="en-CA" sz="1200" b="0" i="0" dirty="0">
                <a:solidFill>
                  <a:srgbClr val="212121"/>
                </a:solidFill>
                <a:effectLst/>
                <a:latin typeface="system-ui"/>
              </a:rPr>
              <a:t> AZ, Blanchard RN. Temporal trends in equine sperm progressive motility: a systematic review and meta-regression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DEBD3-1073-254B-558F-B42396EE2F03}"/>
              </a:ext>
            </a:extLst>
          </p:cNvPr>
          <p:cNvSpPr txBox="1"/>
          <p:nvPr/>
        </p:nvSpPr>
        <p:spPr>
          <a:xfrm>
            <a:off x="6642100" y="343133"/>
            <a:ext cx="45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n=230 data points of horse sperm motility</a:t>
            </a:r>
          </a:p>
        </p:txBody>
      </p:sp>
    </p:spTree>
    <p:extLst>
      <p:ext uri="{BB962C8B-B14F-4D97-AF65-F5344CB8AC3E}">
        <p14:creationId xmlns:p14="http://schemas.microsoft.com/office/powerpoint/2010/main" val="398217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3BA1A-32F3-6266-6180-AA0C77A9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Research Goals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F1C2154-E41B-87ED-AA1C-B0A49A330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129253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68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04E-77FA-B634-BEF0-AE6E32E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Lit-Review Process - Variable Decision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DCE2C-2140-CBF9-166D-76A89E01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responses</a:t>
            </a:r>
          </a:p>
          <a:p>
            <a:pPr lvl="1"/>
            <a:r>
              <a:rPr lang="en-US" dirty="0"/>
              <a:t>Normal/abnormal proportions</a:t>
            </a:r>
          </a:p>
          <a:p>
            <a:pPr lvl="1"/>
            <a:r>
              <a:rPr lang="en-US" dirty="0"/>
              <a:t>Motility</a:t>
            </a:r>
          </a:p>
          <a:p>
            <a:r>
              <a:rPr lang="en-US" dirty="0"/>
              <a:t>Main predictors</a:t>
            </a:r>
          </a:p>
          <a:p>
            <a:pPr lvl="1"/>
            <a:r>
              <a:rPr lang="en-US" dirty="0"/>
              <a:t>Species/taxon</a:t>
            </a:r>
          </a:p>
          <a:p>
            <a:pPr lvl="1"/>
            <a:r>
              <a:rPr lang="en-US" dirty="0"/>
              <a:t>Wild/Captive</a:t>
            </a:r>
          </a:p>
          <a:p>
            <a:pPr lvl="1"/>
            <a:r>
              <a:rPr lang="en-US" dirty="0"/>
              <a:t>Pairing in captivity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15D7-A022-9B6A-7918-B48C257F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5" y="5424488"/>
            <a:ext cx="11899290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1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CD2-220D-BFB4-B6F1-EE096A52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Lit-Review Process – Data 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5BE4-31B2-4DCD-8A99-690A9C48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potential approaches to data sampling</a:t>
            </a:r>
          </a:p>
          <a:p>
            <a:pPr lvl="1"/>
            <a:r>
              <a:rPr lang="en-US"/>
              <a:t>Species-biased approach</a:t>
            </a:r>
          </a:p>
          <a:p>
            <a:pPr lvl="2"/>
            <a:r>
              <a:rPr lang="en-US"/>
              <a:t>Take random sample from the first N papers found with sperm-quality related search-terms</a:t>
            </a:r>
          </a:p>
          <a:p>
            <a:pPr lvl="2"/>
            <a:r>
              <a:rPr lang="en-US"/>
              <a:t>More information per species</a:t>
            </a:r>
          </a:p>
          <a:p>
            <a:pPr lvl="2"/>
            <a:r>
              <a:rPr lang="en-US"/>
              <a:t>More focus on potentially threatened species</a:t>
            </a:r>
          </a:p>
          <a:p>
            <a:pPr lvl="1"/>
            <a:r>
              <a:rPr lang="en-US"/>
              <a:t>Species-inclusive approach</a:t>
            </a:r>
          </a:p>
          <a:p>
            <a:pPr lvl="2"/>
            <a:r>
              <a:rPr lang="en-US"/>
              <a:t>Take random sample from the first N papers found with sperm-quality related search-terms</a:t>
            </a:r>
          </a:p>
          <a:p>
            <a:pPr lvl="2"/>
            <a:r>
              <a:rPr lang="en-US"/>
              <a:t>Less bias in sampling</a:t>
            </a:r>
          </a:p>
          <a:p>
            <a:pPr lvl="2"/>
            <a:r>
              <a:rPr lang="en-US"/>
              <a:t>Able to identify distribution and availability of sperm-quality data across species.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7CC6-CB5E-E56C-9039-10B6795C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Approach –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A8A2-BD34-924B-A674-BC6A5D94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geographic biases in reproductive data availability</a:t>
            </a:r>
          </a:p>
          <a:p>
            <a:pPr lvl="1"/>
            <a:r>
              <a:rPr lang="en-US" dirty="0"/>
              <a:t>Map data abundance on global scale</a:t>
            </a:r>
          </a:p>
          <a:p>
            <a:r>
              <a:rPr lang="en-US" dirty="0"/>
              <a:t>Explore taxonomic biases in reproductive data availability</a:t>
            </a:r>
          </a:p>
          <a:p>
            <a:pPr lvl="1"/>
            <a:r>
              <a:rPr lang="en-US" dirty="0"/>
              <a:t>Map data abundance on phylogenetic tree</a:t>
            </a:r>
          </a:p>
          <a:p>
            <a:pPr lvl="2"/>
            <a:r>
              <a:rPr lang="en-US" dirty="0"/>
              <a:t>Caution with this approach depending on lit-review approach</a:t>
            </a:r>
          </a:p>
          <a:p>
            <a:r>
              <a:rPr lang="en-US" dirty="0"/>
              <a:t>Explore data availability of different sperm quality measures</a:t>
            </a:r>
          </a:p>
          <a:p>
            <a:pPr lvl="1"/>
            <a:r>
              <a:rPr lang="en-US" dirty="0"/>
              <a:t>Consensus of collection methods</a:t>
            </a:r>
          </a:p>
          <a:p>
            <a:pPr lvl="1"/>
            <a:r>
              <a:rPr lang="en-US" dirty="0"/>
              <a:t>Availability of temporal data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7CC6-CB5E-E56C-9039-10B6795C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9A8A2-BD34-924B-A674-BC6A5D94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GLME will be fit to model</a:t>
            </a:r>
          </a:p>
          <a:p>
            <a:pPr lvl="1"/>
            <a:r>
              <a:rPr lang="en-US" dirty="0"/>
              <a:t>Random intercepts</a:t>
            </a:r>
          </a:p>
          <a:p>
            <a:pPr lvl="1"/>
            <a:r>
              <a:rPr lang="en-US" dirty="0"/>
              <a:t>Random slopes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Temporal data availability/accuracy</a:t>
            </a:r>
          </a:p>
          <a:p>
            <a:pPr lvl="1"/>
            <a:r>
              <a:rPr lang="en-US" dirty="0"/>
              <a:t>Fitting model to rare species</a:t>
            </a:r>
          </a:p>
          <a:p>
            <a:pPr lvl="1"/>
            <a:r>
              <a:rPr lang="en-US" dirty="0"/>
              <a:t>Irregular sampling times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3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484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system-ui</vt:lpstr>
      <vt:lpstr>Arial</vt:lpstr>
      <vt:lpstr>Calibri</vt:lpstr>
      <vt:lpstr>Calibri Light</vt:lpstr>
      <vt:lpstr>Office Theme</vt:lpstr>
      <vt:lpstr>Long-Term Trends in Mammalian Sperm Abnormality</vt:lpstr>
      <vt:lpstr>Decline of Reproductive Health</vt:lpstr>
      <vt:lpstr>Sperm Quality and Assessment</vt:lpstr>
      <vt:lpstr>Temporal Declines in Equine Sperm Motility</vt:lpstr>
      <vt:lpstr>Research Goals</vt:lpstr>
      <vt:lpstr>Lit-Review Process - Variable Decision</vt:lpstr>
      <vt:lpstr>Lit-Review Process – Data Sampling</vt:lpstr>
      <vt:lpstr>Analysis Approach – Data Distribution</vt:lpstr>
      <vt:lpstr>Analysis Approach</vt:lpstr>
      <vt:lpstr>Plots! (At least what I have)</vt:lpstr>
      <vt:lpstr>PowerPoint Presentation</vt:lpstr>
      <vt:lpstr>PowerPoint Presentation</vt:lpstr>
      <vt:lpstr>PowerPoint Presentation</vt:lpstr>
      <vt:lpstr>What now?</vt:lpstr>
      <vt:lpstr>What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Long-Term Trends in Mammalian Sperm Abnormality</dc:title>
  <dc:creator>nozo0116@student.ubc.ca</dc:creator>
  <cp:lastModifiedBy>nozo0116@student.ubc.ca</cp:lastModifiedBy>
  <cp:revision>1</cp:revision>
  <dcterms:created xsi:type="dcterms:W3CDTF">2023-11-24T19:57:46Z</dcterms:created>
  <dcterms:modified xsi:type="dcterms:W3CDTF">2023-11-24T21:58:51Z</dcterms:modified>
</cp:coreProperties>
</file>